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3" r:id="rId12"/>
    <p:sldId id="264" r:id="rId13"/>
    <p:sldId id="265" r:id="rId14"/>
    <p:sldId id="266" r:id="rId15"/>
    <p:sldId id="272" r:id="rId16"/>
    <p:sldId id="271" r:id="rId17"/>
    <p:sldId id="273" r:id="rId18"/>
    <p:sldId id="274" r:id="rId19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50" autoAdjust="0"/>
  </p:normalViewPr>
  <p:slideViewPr>
    <p:cSldViewPr snapToGrid="0">
      <p:cViewPr varScale="1">
        <p:scale>
          <a:sx n="107" d="100"/>
          <a:sy n="107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73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62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03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029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44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830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106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474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08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7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81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3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2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27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1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3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2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B377AD-48F9-429B-89A6-2CE65BE37CFA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F233963-D7D5-492F-915D-C874062B1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12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1%80%D0%B5%D0%BD%D0%B1%D1%83%D1%80%D0%B3%D1%81%D0%BA%D0%B0%D1%8F_%D0%BE%D0%B1%D0%BB%D0%B0%D1%81%D1%82%D1%8C" TargetMode="External"/><Relationship Id="rId7" Type="http://schemas.openxmlformats.org/officeDocument/2006/relationships/hyperlink" Target="https://ru.wikipedia.org/wiki/%D0%A3%D0%BB%D1%8C%D1%8F%D0%BD%D0%BE%D0%B2%D1%81%D0%BA%D0%B0%D1%8F_%D0%BE%D0%B1%D0%BB%D0%B0%D1%81%D1%82%D1%8C" TargetMode="External"/><Relationship Id="rId2" Type="http://schemas.openxmlformats.org/officeDocument/2006/relationships/hyperlink" Target="https://ru.wikipedia.org/wiki/%D0%9A%D0%B8%D1%80%D0%BE%D0%B2%D1%81%D0%BA%D0%B0%D1%8F_%D0%BE%D0%B1%D0%BB%D0%B0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0%D1%80%D0%B0%D1%82%D0%BE%D0%B2%D1%81%D0%BA%D0%B0%D1%8F_%D0%BE%D0%B1%D0%BB%D0%B0%D1%81%D1%82%D1%8C" TargetMode="External"/><Relationship Id="rId5" Type="http://schemas.openxmlformats.org/officeDocument/2006/relationships/hyperlink" Target="https://ru.wikipedia.org/wiki/%D0%A1%D0%B0%D0%BC%D0%B0%D1%80%D1%81%D0%BA%D0%B0%D1%8F_%D0%BE%D0%B1%D0%BB%D0%B0%D1%81%D1%82%D1%8C" TargetMode="External"/><Relationship Id="rId4" Type="http://schemas.openxmlformats.org/officeDocument/2006/relationships/hyperlink" Target="https://ru.wikipedia.org/wiki/%D0%9F%D0%B5%D0%BD%D0%B7%D0%B5%D0%BD%D1%81%D0%BA%D0%B0%D1%8F_%D0%BE%D0%B1%D0%BB%D0%B0%D1%81%D1%82%D1%8C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E%D1%81%D0%BA%D0%BE%D0%B2%D1%81%D0%BA%D0%B0%D1%8F_%D0%BE%D0%B1%D0%BB%D0%B0%D1%81%D1%82%D1%8C" TargetMode="External"/><Relationship Id="rId13" Type="http://schemas.openxmlformats.org/officeDocument/2006/relationships/hyperlink" Target="https://ru.wikipedia.org/wiki/%D0%A2%D1%83%D0%BB%D1%8C%D1%81%D0%BA%D0%B0%D1%8F_%D0%BE%D0%B1%D0%BB%D0%B0%D1%81%D1%82%D1%8C" TargetMode="External"/><Relationship Id="rId3" Type="http://schemas.openxmlformats.org/officeDocument/2006/relationships/hyperlink" Target="https://ru.wikipedia.org/wiki/%D0%92%D0%BE%D1%80%D0%BE%D0%BD%D0%B5%D0%B6%D1%81%D0%BA%D0%B0%D1%8F_%D0%BE%D0%B1%D0%BB%D0%B0%D1%81%D1%82%D1%8C" TargetMode="External"/><Relationship Id="rId7" Type="http://schemas.openxmlformats.org/officeDocument/2006/relationships/hyperlink" Target="https://ru.wikipedia.org/wiki/%D0%9A%D0%BE%D1%81%D1%82%D1%80%D0%BE%D0%BC%D1%81%D0%BA%D0%B0%D1%8F_%D0%BE%D0%B1%D0%BB%D0%B0%D1%81%D1%82%D1%8C" TargetMode="External"/><Relationship Id="rId12" Type="http://schemas.openxmlformats.org/officeDocument/2006/relationships/hyperlink" Target="https://ru.wikipedia.org/wiki/%D0%A2%D0%B2%D0%B5%D1%80%D1%81%D0%BA%D0%B0%D1%8F_%D0%BE%D0%B1%D0%BB%D0%B0%D1%81%D1%82%D1%8C" TargetMode="External"/><Relationship Id="rId2" Type="http://schemas.openxmlformats.org/officeDocument/2006/relationships/hyperlink" Target="https://ru.wikipedia.org/wiki/%D0%92%D0%BB%D0%B0%D0%B4%D0%B8%D0%BC%D0%B8%D1%80%D1%81%D0%BA%D0%B0%D1%8F_%D0%BE%D0%B1%D0%BB%D0%B0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0%D0%BB%D1%83%D0%B6%D1%81%D0%BA%D0%B0%D1%8F_%D0%BE%D0%B1%D0%BB%D0%B0%D1%81%D1%82%D1%8C" TargetMode="External"/><Relationship Id="rId11" Type="http://schemas.openxmlformats.org/officeDocument/2006/relationships/hyperlink" Target="https://ru.wikipedia.org/wiki/%D0%A2%D0%B0%D0%BC%D0%B1%D0%BE%D0%B2%D1%81%D0%BA%D0%B0%D1%8F_%D0%BE%D0%B1%D0%BB%D0%B0%D1%81%D1%82%D1%8C" TargetMode="External"/><Relationship Id="rId5" Type="http://schemas.openxmlformats.org/officeDocument/2006/relationships/hyperlink" Target="http://idn37.ru/tatary" TargetMode="External"/><Relationship Id="rId10" Type="http://schemas.openxmlformats.org/officeDocument/2006/relationships/hyperlink" Target="https://ru.wikipedia.org/wiki/%D0%A1%D0%BC%D0%BE%D0%BB%D0%B5%D0%BD%D1%81%D0%BA%D0%B0%D1%8F_%D0%BE%D0%B1%D0%BB%D0%B0%D1%81%D1%82%D1%8C" TargetMode="External"/><Relationship Id="rId4" Type="http://schemas.openxmlformats.org/officeDocument/2006/relationships/hyperlink" Target="https://ru.wikipedia.org/wiki/%D0%98%D0%B2%D0%B0%D0%BD%D0%BE%D0%B2%D1%81%D0%BA%D0%B0%D1%8F_%D0%BE%D0%B1%D0%BB%D0%B0%D1%81%D1%82%D1%8C" TargetMode="External"/><Relationship Id="rId9" Type="http://schemas.openxmlformats.org/officeDocument/2006/relationships/hyperlink" Target="https://ru.wikipedia.org/wiki/%D0%A0%D1%8F%D0%B7%D0%B0%D0%BD%D1%81%D0%BA%D0%B0%D1%8F_%D0%BE%D0%B1%D0%BB%D0%B0%D1%81%D1%82%D1%8C" TargetMode="External"/><Relationship Id="rId14" Type="http://schemas.openxmlformats.org/officeDocument/2006/relationships/hyperlink" Target="https://ru.wikipedia.org/wiki/%D0%AF%D1%80%D0%BE%D1%81%D0%BB%D0%B0%D0%B2%D1%81%D0%BA%D0%B0%D1%8F_%D0%BE%D0%B1%D0%BB%D0%B0%D1%81%D1%82%D1%8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D%D0%B5%D0%BD%D0%B5%D1%86%D0%BA%D0%B8%D0%B9_%D0%B0%D0%B2%D1%82%D0%BE%D0%BD%D0%BE%D0%BC%D0%BD%D1%8B%D0%B9_%D0%BE%D0%BA%D1%80%D1%83%D0%B3" TargetMode="External"/><Relationship Id="rId3" Type="http://schemas.openxmlformats.org/officeDocument/2006/relationships/hyperlink" Target="https://ru.wikipedia.org/wiki/%D0%A0%D0%B5%D1%81%D0%BF%D1%83%D0%B1%D0%BB%D0%B8%D0%BA%D0%B0_%D0%9A%D0%BE%D0%BC%D0%B8" TargetMode="External"/><Relationship Id="rId7" Type="http://schemas.openxmlformats.org/officeDocument/2006/relationships/hyperlink" Target="https://ru.wikipedia.org/wiki/%D0%A1%D0%B0%D0%BD%D0%BA%D1%82-%D0%9F%D0%B5%D1%82%D0%B5%D1%80%D0%B1%D1%83%D1%80%D0%B3" TargetMode="External"/><Relationship Id="rId2" Type="http://schemas.openxmlformats.org/officeDocument/2006/relationships/hyperlink" Target="https://ru.wikipedia.org/wiki/%D0%A0%D0%B5%D1%81%D0%BF%D1%83%D0%B1%D0%BB%D0%B8%D0%BA%D0%B0_%D0%9A%D0%B0%D1%80%D0%B5%D0%BB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5%D0%BD%D0%B8%D0%BD%D0%B3%D1%80%D0%B0%D0%B4%D1%81%D0%BA%D0%B0%D1%8F_%D0%BE%D0%B1%D0%BB%D0%B0%D1%81%D1%82%D1%8C" TargetMode="External"/><Relationship Id="rId5" Type="http://schemas.openxmlformats.org/officeDocument/2006/relationships/hyperlink" Target="https://ru.wikipedia.org/wiki/%D0%9A%D0%B0%D0%BB%D0%B8%D0%BD%D0%B8%D0%BD%D0%B3%D1%80%D0%B0%D0%B4%D1%81%D0%BA%D0%B0%D1%8F_%D0%BE%D0%B1%D0%BB%D0%B0%D1%81%D1%82%D1%8C" TargetMode="External"/><Relationship Id="rId4" Type="http://schemas.openxmlformats.org/officeDocument/2006/relationships/hyperlink" Target="https://ru.wikipedia.org/wiki/%D0%90%D1%80%D1%85%D0%B0%D0%BD%D0%B3%D0%B5%D0%BB%D1%8C%D1%81%D0%BA%D0%B0%D1%8F_%D0%BE%D0%B1%D0%BB%D0%B0%D1%81%D1%82%D1%8C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5%D1%81%D0%BF%D1%83%D0%B1%D0%BB%D0%B8%D0%BA%D0%B0_%D0%9A%D1%80%D1%8B%D0%BC" TargetMode="External"/><Relationship Id="rId7" Type="http://schemas.openxmlformats.org/officeDocument/2006/relationships/hyperlink" Target="https://ru.wikipedia.org/wiki/%D0%A0%D0%BE%D1%81%D1%82%D0%BE%D0%B2%D1%81%D0%BA%D0%B0%D1%8F_%D0%BE%D0%B1%D0%BB%D0%B0%D1%81%D1%82%D1%8C" TargetMode="External"/><Relationship Id="rId2" Type="http://schemas.openxmlformats.org/officeDocument/2006/relationships/hyperlink" Target="https://ru.wikipedia.org/wiki/%D0%90%D0%B4%D1%8B%D0%B3%D0%B5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E%D0%BB%D0%B3%D0%BE%D0%B3%D1%80%D0%B0%D0%B4%D1%81%D0%BA%D0%B0%D1%8F_%D0%BE%D0%B1%D0%BB%D0%B0%D1%81%D1%82%D1%8C" TargetMode="External"/><Relationship Id="rId5" Type="http://schemas.openxmlformats.org/officeDocument/2006/relationships/hyperlink" Target="https://ru.wikipedia.org/wiki/%D0%90%D1%81%D1%82%D1%80%D0%B0%D1%85%D0%B0%D0%BD%D1%81%D0%BA%D0%B0%D1%8F_%D0%BE%D0%B1%D0%BB%D0%B0%D1%81%D1%82%D1%8C" TargetMode="External"/><Relationship Id="rId4" Type="http://schemas.openxmlformats.org/officeDocument/2006/relationships/hyperlink" Target="https://ru.wikipedia.org/wiki/%D0%9A%D1%80%D0%B0%D1%81%D0%BD%D0%BE%D0%B4%D0%B0%D1%80%D1%81%D0%BA%D0%B8%D0%B9_%D0%BA%D1%80%D0%B0%D0%B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0%D1%80%D0%B0%D1%87%D0%B0%D0%B5%D0%B2%D0%BE-%D0%A7%D0%B5%D1%80%D0%BA%D0%B5%D1%81%D0%B8%D1%8F" TargetMode="External"/><Relationship Id="rId2" Type="http://schemas.openxmlformats.org/officeDocument/2006/relationships/hyperlink" Target="https://ru.wikipedia.org/wiki/%D0%9A%D0%B0%D0%B1%D0%B0%D1%80%D0%B4%D0%B8%D0%BD%D0%BE-%D0%91%D0%B0%D0%BB%D0%BA%D0%B0%D1%80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A1%D1%82%D0%B0%D0%B2%D1%80%D0%BE%D0%BF%D0%BE%D0%BB%D1%8C%D1%81%D0%BA%D0%B8%D0%B9_%D0%BA%D1%80%D0%B0%D0%B9" TargetMode="External"/><Relationship Id="rId4" Type="http://schemas.openxmlformats.org/officeDocument/2006/relationships/hyperlink" Target="https://ru.wikipedia.org/wiki/%D0%A1%D0%B5%D0%B2%D0%B5%D1%80%D0%BD%D0%B0%D1%8F_%D0%9E%D1%81%D0%B5%D1%82%D0%B8%D1%8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1%83%D1%80%D1%8F%D1%82%D0%B8%D1%8F" TargetMode="External"/><Relationship Id="rId3" Type="http://schemas.openxmlformats.org/officeDocument/2006/relationships/hyperlink" Target="https://ru.wikipedia.org/wiki/%D0%9A%D0%B0%D0%BC%D1%87%D0%B0%D1%82%D1%81%D0%BA%D0%B8%D0%B9_%D0%BA%D1%80%D0%B0%D0%B9" TargetMode="External"/><Relationship Id="rId7" Type="http://schemas.openxmlformats.org/officeDocument/2006/relationships/hyperlink" Target="https://ru.wikipedia.org/wiki/%D0%A1%D0%B0%D1%85%D0%B0%D0%BB%D0%B8%D0%BD%D1%81%D0%BA%D0%B0%D1%8F_%D0%BE%D0%B1%D0%BB%D0%B0%D1%81%D1%82%D1%8C" TargetMode="External"/><Relationship Id="rId2" Type="http://schemas.openxmlformats.org/officeDocument/2006/relationships/hyperlink" Target="https://ru.wikipedia.org/wiki/%D0%AF%D0%BA%D1%83%D1%82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0%D0%B3%D0%B0%D0%B4%D0%B0%D0%BD%D1%81%D0%BA%D0%B0%D1%8F_%D0%BE%D0%B1%D0%BB%D0%B0%D1%81%D1%82%D1%8C" TargetMode="External"/><Relationship Id="rId5" Type="http://schemas.openxmlformats.org/officeDocument/2006/relationships/hyperlink" Target="https://ru.wikipedia.org/wiki/%D0%A5%D0%B0%D0%B1%D0%B0%D1%80%D0%BE%D0%B2%D1%81%D0%BA%D0%B8%D0%B9_%D0%BA%D1%80%D0%B0%D0%B9" TargetMode="External"/><Relationship Id="rId4" Type="http://schemas.openxmlformats.org/officeDocument/2006/relationships/hyperlink" Target="https://ru.wikipedia.org/wiki/%D0%9F%D1%80%D0%B8%D0%BC%D0%BE%D1%80%D1%81%D0%BA%D0%B8%D0%B9_%D0%BA%D1%80%D0%B0%D0%B9" TargetMode="External"/><Relationship Id="rId9" Type="http://schemas.openxmlformats.org/officeDocument/2006/relationships/hyperlink" Target="https://ru.wikipedia.org/wiki/%D0%97%D0%B0%D0%B1%D0%B0%D0%B9%D0%BA%D0%B0%D0%BB%D1%8C%D1%81%D0%BA%D0%B8%D0%B9_%D0%BA%D1%80%D0%B0%D0%B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E%D0%BC%D1%81%D0%BA%D0%B0%D1%8F_%D0%BE%D0%B1%D0%BB%D0%B0%D1%81%D1%82%D1%8C" TargetMode="External"/><Relationship Id="rId3" Type="http://schemas.openxmlformats.org/officeDocument/2006/relationships/hyperlink" Target="https://ru.wikipedia.org/wiki/%D0%A2%D1%83%D0%B2%D0%B0" TargetMode="External"/><Relationship Id="rId7" Type="http://schemas.openxmlformats.org/officeDocument/2006/relationships/hyperlink" Target="https://ru.wikipedia.org/wiki/%D0%9D%D0%BE%D0%B2%D0%BE%D1%81%D0%B8%D0%B1%D0%B8%D1%80%D1%81%D0%BA%D0%B0%D1%8F_%D0%BE%D0%B1%D0%BB%D0%B0%D1%81%D1%82%D1%8C" TargetMode="External"/><Relationship Id="rId2" Type="http://schemas.openxmlformats.org/officeDocument/2006/relationships/hyperlink" Target="https://ru.wikipedia.org/wiki/%D0%90%D0%BB%D1%82%D0%B0%D0%B9%D1%81%D0%BA%D0%B8%D0%B9_%D0%BA%D1%80%D0%B0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5%D0%BC%D0%B5%D1%80%D0%BE%D0%B2%D1%81%D0%BA%D0%B0%D1%8F_%D0%BE%D0%B1%D0%BB%D0%B0%D1%81%D1%82%D1%8C" TargetMode="External"/><Relationship Id="rId5" Type="http://schemas.openxmlformats.org/officeDocument/2006/relationships/hyperlink" Target="https://ru.wikipedia.org/wiki/%D0%98%D1%80%D0%BA%D1%83%D1%82%D1%81%D0%BA%D0%B0%D1%8F_%D0%BE%D0%B1%D0%BB%D0%B0%D1%81%D1%82%D1%8C" TargetMode="External"/><Relationship Id="rId4" Type="http://schemas.openxmlformats.org/officeDocument/2006/relationships/hyperlink" Target="https://ru.wikipedia.org/wiki/%D0%9A%D1%80%D0%B0%D1%81%D0%BD%D0%BE%D1%8F%D1%80%D1%81%D0%BA%D0%B8%D0%B9_%D0%BA%D1%80%D0%B0%D0%B9" TargetMode="External"/><Relationship Id="rId9" Type="http://schemas.openxmlformats.org/officeDocument/2006/relationships/hyperlink" Target="https://ru.wikipedia.org/wiki/%D0%A2%D0%BE%D0%BC%D1%81%D0%BA%D0%B0%D1%8F_%D0%BE%D0%B1%D0%BB%D0%B0%D1%81%D1%82%D1%8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2%D0%B5%D1%80%D0%B4%D0%BB%D0%BE%D0%B2%D1%81%D0%BA%D0%B0%D1%8F_%D0%BE%D0%B1%D0%BB%D0%B0%D1%81%D1%82%D1%8C" TargetMode="External"/><Relationship Id="rId7" Type="http://schemas.openxmlformats.org/officeDocument/2006/relationships/hyperlink" Target="https://ru.wikipedia.org/wiki/%D0%AF%D0%BC%D0%B0%D0%BB%D0%BE-%D0%9D%D0%B5%D0%BD%D0%B5%D1%86%D0%BA%D0%B8%D0%B9_%D0%B0%D0%B2%D1%82%D0%BE%D0%BD%D0%BE%D0%BC%D0%BD%D1%8B%D0%B9_%D0%BE%D0%BA%D1%80%D1%83%D0%B3" TargetMode="External"/><Relationship Id="rId2" Type="http://schemas.openxmlformats.org/officeDocument/2006/relationships/hyperlink" Target="https://ru.wikipedia.org/wiki/%D0%9A%D1%83%D1%80%D0%B3%D0%B0%D0%BD%D1%81%D0%BA%D0%B0%D1%8F_%D0%BE%D0%B1%D0%BB%D0%B0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5%D0%B0%D0%BD%D1%82%D1%8B-%D0%9C%D0%B0%D0%BD%D1%81%D0%B8%D0%B9%D1%81%D0%BA%D0%B8%D0%B9_%D0%B0%D0%B2%D1%82%D0%BE%D0%BD%D0%BE%D0%BC%D0%BD%D1%8B%D0%B9_%D0%BE%D0%BA%D1%80%D1%83%D0%B3_%E2%80%94_%D0%AE%D0%B3%D1%80%D0%B0" TargetMode="External"/><Relationship Id="rId5" Type="http://schemas.openxmlformats.org/officeDocument/2006/relationships/hyperlink" Target="https://ru.wikipedia.org/wiki/%D0%A7%D0%B5%D0%BB%D1%8F%D0%B1%D0%B8%D0%BD%D1%81%D0%BA%D0%B0%D1%8F_%D0%BE%D0%B1%D0%BB%D0%B0%D1%81%D1%82%D1%8C" TargetMode="External"/><Relationship Id="rId4" Type="http://schemas.openxmlformats.org/officeDocument/2006/relationships/hyperlink" Target="https://ru.wikipedia.org/wiki/%D0%A2%D1%8E%D0%BC%D0%B5%D0%BD%D1%81%D0%BA%D0%B0%D1%8F_%D0%BE%D0%B1%D0%BB%D0%B0%D1%81%D1%82%D1%8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0%D1%80%D0%B8%D0%B9_%D0%AD%D0%BB" TargetMode="External"/><Relationship Id="rId7" Type="http://schemas.openxmlformats.org/officeDocument/2006/relationships/hyperlink" Target="https://ru.wikipedia.org/wiki/%D0%9F%D0%B5%D1%80%D0%BC%D1%81%D0%BA%D0%B8%D0%B9_%D0%BA%D1%80%D0%B0%D0%B9" TargetMode="External"/><Relationship Id="rId2" Type="http://schemas.openxmlformats.org/officeDocument/2006/relationships/hyperlink" Target="https://ru.wikipedia.org/wiki/%D0%91%D0%B0%D1%88%D0%BA%D0%BE%D1%80%D1%82%D0%BE%D1%81%D1%82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7%D1%83%D0%B2%D0%B0%D1%88%D0%B8%D1%8F" TargetMode="External"/><Relationship Id="rId5" Type="http://schemas.openxmlformats.org/officeDocument/2006/relationships/hyperlink" Target="https://ru.wikipedia.org/wiki/%D0%A3%D0%B4%D0%BC%D1%83%D1%80%D1%82%D0%B8%D1%8F" TargetMode="External"/><Relationship Id="rId4" Type="http://schemas.openxmlformats.org/officeDocument/2006/relationships/hyperlink" Target="https://ru.wikipedia.org/wiki/%D0%9C%D0%BE%D1%80%D0%B4%D0%BE%D0%B2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9E296-C83B-4C02-9955-58E469128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0331" y="1347044"/>
            <a:ext cx="9144000" cy="5161331"/>
          </a:xfrm>
        </p:spPr>
        <p:txBody>
          <a:bodyPr>
            <a:normAutofit fontScale="90000"/>
          </a:bodyPr>
          <a:lstStyle/>
          <a:p>
            <a:pPr algn="ctr"/>
            <a:br>
              <a:rPr lang="tt-RU" b="1" dirty="0"/>
            </a:br>
            <a:br>
              <a:rPr lang="tt-RU" b="1" dirty="0"/>
            </a:br>
            <a:br>
              <a:rPr lang="tt-RU" b="1" dirty="0"/>
            </a:br>
            <a:br>
              <a:rPr lang="tt-RU" b="1" dirty="0"/>
            </a:br>
            <a:r>
              <a:rPr lang="tt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Федерациясе төбәкләрендәге татар милли  тормышына күзәтү</a:t>
            </a:r>
            <a:br>
              <a:rPr lang="tt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t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ел</a:t>
            </a:r>
            <a:br>
              <a:rPr lang="ru-RU" dirty="0"/>
            </a:br>
            <a:endParaRPr lang="ru-RU" dirty="0"/>
          </a:p>
        </p:txBody>
      </p:sp>
      <p:pic>
        <p:nvPicPr>
          <p:cNvPr id="4" name="Shape 208">
            <a:extLst>
              <a:ext uri="{FF2B5EF4-FFF2-40B4-BE49-F238E27FC236}">
                <a16:creationId xmlns:a16="http://schemas.microsoft.com/office/drawing/2014/main" id="{E9BC8220-B8B7-40BF-93D0-027A29FDDC7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422384" y="183568"/>
            <a:ext cx="1371947" cy="1066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97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3B68F-4BD7-498F-B007-283FDAEA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A2B82F8-5F59-4A21-AC63-8D9F5C8CD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3893"/>
              </p:ext>
            </p:extLst>
          </p:nvPr>
        </p:nvGraphicFramePr>
        <p:xfrm>
          <a:off x="0" y="6"/>
          <a:ext cx="12191998" cy="6857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846">
                  <a:extLst>
                    <a:ext uri="{9D8B030D-6E8A-4147-A177-3AD203B41FA5}">
                      <a16:colId xmlns:a16="http://schemas.microsoft.com/office/drawing/2014/main" val="335367569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85017792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448762952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05663519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28484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451999185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284634382"/>
                    </a:ext>
                  </a:extLst>
                </a:gridCol>
                <a:gridCol w="883628">
                  <a:extLst>
                    <a:ext uri="{9D8B030D-6E8A-4147-A177-3AD203B41FA5}">
                      <a16:colId xmlns:a16="http://schemas.microsoft.com/office/drawing/2014/main" val="356106759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166877047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92097561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3129067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232524898"/>
                    </a:ext>
                  </a:extLst>
                </a:gridCol>
                <a:gridCol w="1885948">
                  <a:extLst>
                    <a:ext uri="{9D8B030D-6E8A-4147-A177-3AD203B41FA5}">
                      <a16:colId xmlns:a16="http://schemas.microsoft.com/office/drawing/2014/main" val="3579184182"/>
                    </a:ext>
                  </a:extLst>
                </a:gridCol>
              </a:tblGrid>
              <a:tr h="62738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r>
                        <a:rPr lang="tt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endParaRPr lang="ru-RU" sz="11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 саны</a:t>
                      </a:r>
                      <a:endParaRPr lang="ru-RU" sz="11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иҗтимагый оешмалары, мәдәният үзәкләре саны</a:t>
                      </a:r>
                      <a:endParaRPr lang="ru-RU" sz="11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яшьләре иҗтимагый оешмалары саны</a:t>
                      </a:r>
                      <a:endParaRPr lang="ru-RU" sz="11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хатын-кызлары иҗтимагый оешмалары саны  </a:t>
                      </a:r>
                      <a:endParaRPr lang="ru-RU" sz="11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иҗат коллективлары саны</a:t>
                      </a:r>
                      <a:endParaRPr lang="ru-RU" sz="11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endParaRPr lang="ru-RU" sz="1100" b="1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Төбәкара, төбәк (өлкә, край, республика) күләмендә үткәрелгән зур чаралар саны </a:t>
                      </a:r>
                      <a:endParaRPr lang="ru-RU" sz="11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үткәрелгән Сабантуйлар саны</a:t>
                      </a:r>
                      <a:endParaRPr lang="ru-RU" sz="11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этномәдәни компонентлы мәктәпләр, якшәмбе мәктәпләре, курслар саны </a:t>
                      </a:r>
                      <a:endParaRPr lang="ru-RU" sz="11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БТК чараларында катнашу</a:t>
                      </a:r>
                      <a:endParaRPr lang="ru-RU" sz="11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грантларда катнашу </a:t>
                      </a:r>
                      <a:endParaRPr lang="ru-RU" sz="11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Массакүләм</a:t>
                      </a:r>
                      <a:r>
                        <a:rPr lang="tt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мәгълүмат чаралары </a:t>
                      </a:r>
                      <a:r>
                        <a:rPr lang="ru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(журнал, газета, сайт, ТВ</a:t>
                      </a:r>
                      <a:r>
                        <a:rPr lang="tt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тапшырулары</a:t>
                      </a:r>
                      <a:r>
                        <a:rPr lang="ru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tt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исеме</a:t>
                      </a:r>
                      <a:r>
                        <a:rPr lang="ru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t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сылтама,</a:t>
                      </a:r>
                      <a:r>
                        <a:rPr lang="ru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тираж</a:t>
                      </a:r>
                      <a:r>
                        <a:rPr lang="tt-RU" sz="11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1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1391110651"/>
                  </a:ext>
                </a:extLst>
              </a:tr>
              <a:tr h="1254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Гомуми саны </a:t>
                      </a:r>
                      <a:endParaRPr lang="ru-RU" sz="11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Конгресс составында</a:t>
                      </a:r>
                      <a:endParaRPr lang="ru-RU" sz="11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69717"/>
                  </a:ext>
                </a:extLst>
              </a:tr>
              <a:tr h="461745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Киро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Киров</a:t>
                      </a:r>
                      <a:endParaRPr lang="tt-RU" sz="11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36457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1263805637"/>
                  </a:ext>
                </a:extLst>
              </a:tr>
              <a:tr h="1664230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Түбән </a:t>
                      </a: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</a:t>
                      </a: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44103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«Туган як, «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авылым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хәбәрләре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- газет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алары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«Сергач-радио</a:t>
                      </a:r>
                      <a:r>
                        <a:rPr lang="tt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Нижгар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татарлары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журнал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394919130"/>
                  </a:ext>
                </a:extLst>
              </a:tr>
              <a:tr h="461745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Оренбург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Оренбург</a:t>
                      </a:r>
                      <a:endParaRPr lang="tt-RU" sz="11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151492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 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«Я</a:t>
                      </a:r>
                      <a:r>
                        <a:rPr lang="tt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ңа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вакыт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газетасы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 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tatarlar-orenburg.ru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259204749"/>
                  </a:ext>
                </a:extLst>
              </a:tr>
              <a:tr h="449093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Пензе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Пенз</a:t>
                      </a: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86431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газета, </a:t>
                      </a: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tatar-penza.ru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1382283280"/>
                  </a:ext>
                </a:extLst>
              </a:tr>
              <a:tr h="1059154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Самар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Самар</a:t>
                      </a: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126124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</a:t>
                      </a: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ердә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млек»</a:t>
                      </a: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газетасы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«</a:t>
                      </a: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tatar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duslyk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samaratatarlary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 </a:t>
                      </a: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сайтлары, 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«Самар</a:t>
                      </a: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татар</a:t>
                      </a: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ы» </a:t>
                      </a: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журналы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2838932491"/>
                  </a:ext>
                </a:extLst>
              </a:tr>
              <a:tr h="418134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Сарато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Сар</a:t>
                      </a:r>
                      <a:r>
                        <a:rPr lang="tt-RU" sz="11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ытау</a:t>
                      </a:r>
                      <a:endParaRPr lang="tt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52884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tatsar.ru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1321646075"/>
                  </a:ext>
                </a:extLst>
              </a:tr>
              <a:tr h="461745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Ульяно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Ульян</a:t>
                      </a:r>
                      <a:endParaRPr lang="tt-RU" sz="11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149873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                                                                                         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 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  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  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1690807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16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A3288C-28D5-449B-AD5E-B03002610B29}"/>
              </a:ext>
            </a:extLst>
          </p:cNvPr>
          <p:cNvSpPr/>
          <p:nvPr/>
        </p:nvSpPr>
        <p:spPr>
          <a:xfrm>
            <a:off x="0" y="1997839"/>
            <a:ext cx="124110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Үзәк федераль</a:t>
            </a: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төбәкләре</a:t>
            </a:r>
            <a:endParaRPr lang="ru-RU" sz="6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5D635F1-4AA2-4680-9D58-607514399703}"/>
              </a:ext>
            </a:extLst>
          </p:cNvPr>
          <p:cNvSpPr/>
          <p:nvPr/>
        </p:nvSpPr>
        <p:spPr>
          <a:xfrm>
            <a:off x="3157537" y="55442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Зәйдуллин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Баязит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Ркаил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улы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8 (965) 591-54-70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072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A6EEA39-BDD3-45FC-B83E-5E621A854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68319"/>
              </p:ext>
            </p:extLst>
          </p:nvPr>
        </p:nvGraphicFramePr>
        <p:xfrm>
          <a:off x="0" y="0"/>
          <a:ext cx="12191998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846">
                  <a:extLst>
                    <a:ext uri="{9D8B030D-6E8A-4147-A177-3AD203B41FA5}">
                      <a16:colId xmlns:a16="http://schemas.microsoft.com/office/drawing/2014/main" val="3988593255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2753579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01111525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8901016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830256625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831495759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10600962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023916509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73446937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299333829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47869919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01332030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945031432"/>
                    </a:ext>
                  </a:extLst>
                </a:gridCol>
              </a:tblGrid>
              <a:tr h="49204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иҗтимагый оешмалары, мәдәният үзәкләре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яшьләре иҗтимагый оешмалары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хатын-кызлары иҗтимагый оешмалары саны 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иҗат коллективлары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Төбәкара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төбәк (өлкә, край, республика) күләмендә үткәрелгән зур чаралар саны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үткәрелгән Сабантуйлар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</a:t>
                      </a:r>
                      <a:r>
                        <a:rPr lang="tt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этномәдәни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компонентлы мәктәпләр, якшәмбе мәктәпләре, курслар саны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БТК чараларында катнашу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грантларда катнашу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Массакүләм мәгълүмат чаралары </a:t>
                      </a: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(журнал, газета, сайт, ТВ</a:t>
                      </a: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тапшырулары</a:t>
                      </a: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исеме</a:t>
                      </a: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сылтама,</a:t>
                      </a: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тираж</a:t>
                      </a: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1119374009"/>
                  </a:ext>
                </a:extLst>
              </a:tr>
              <a:tr h="1148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Гомуми саны 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Конгресс составында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3798"/>
                  </a:ext>
                </a:extLst>
              </a:tr>
              <a:tr h="3689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Владимир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Владимир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655848149"/>
                  </a:ext>
                </a:extLst>
              </a:tr>
              <a:tr h="3689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Воронеж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Воронеж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2019575950"/>
                  </a:ext>
                </a:extLst>
              </a:tr>
              <a:tr h="4920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Ивано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Иванов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8755" algn="l"/>
                        </a:tabLs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idn37.ru/tatary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307679695"/>
                  </a:ext>
                </a:extLst>
              </a:tr>
              <a:tr h="3689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Калуж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Калу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3298971951"/>
                  </a:ext>
                </a:extLst>
              </a:tr>
              <a:tr h="3689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Костром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Костром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3947758104"/>
                  </a:ext>
                </a:extLst>
              </a:tr>
              <a:tr h="3689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Моско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М</a:t>
                      </a:r>
                      <a:r>
                        <a:rPr lang="tt-RU" sz="105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әскәү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56202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Mosobltatar.ru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923106742"/>
                  </a:ext>
                </a:extLst>
              </a:tr>
              <a:tr h="4920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Ряза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Рязан</a:t>
                      </a:r>
                      <a:r>
                        <a:rPr lang="tt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Ряза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ь 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газета</a:t>
                      </a:r>
                      <a:r>
                        <a:rPr lang="tt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t-RU" sz="1050" b="1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теркәлмәгән</a:t>
                      </a:r>
                      <a:r>
                        <a:rPr lang="tt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тираж 600</a:t>
                      </a:r>
                      <a:r>
                        <a:rPr lang="tt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t-RU" sz="1050" b="1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</a:t>
                      </a:r>
                      <a:r>
                        <a:rPr lang="tt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2200998492"/>
                  </a:ext>
                </a:extLst>
              </a:tr>
              <a:tr h="3689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tooltip="Смоле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Смоленск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1335335638"/>
                  </a:ext>
                </a:extLst>
              </a:tr>
              <a:tr h="3689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 tooltip="Тамбо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Тамбов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2755530593"/>
                  </a:ext>
                </a:extLst>
              </a:tr>
              <a:tr h="3689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tooltip="Твер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Твер</a:t>
                      </a:r>
                      <a:r>
                        <a:rPr lang="tt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tooltip="Твер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ь 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05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2878134931"/>
                  </a:ext>
                </a:extLst>
              </a:tr>
              <a:tr h="3621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 tooltip="Туль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Тул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  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2126937014"/>
                  </a:ext>
                </a:extLst>
              </a:tr>
              <a:tr h="3689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 tooltip="Яросла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Ярослав</a:t>
                      </a:r>
                      <a:r>
                        <a:rPr lang="tt-RU" sz="105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1467628059"/>
                  </a:ext>
                </a:extLst>
              </a:tr>
              <a:tr h="55075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Мәскәү шәһәре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149043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газета 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rtnka.com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237" marR="12237" marT="0" marB="0"/>
                </a:tc>
                <a:extLst>
                  <a:ext uri="{0D108BD9-81ED-4DB2-BD59-A6C34878D82A}">
                    <a16:rowId xmlns:a16="http://schemas.microsoft.com/office/drawing/2014/main" val="1117841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58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A3288C-28D5-449B-AD5E-B03002610B29}"/>
              </a:ext>
            </a:extLst>
          </p:cNvPr>
          <p:cNvSpPr/>
          <p:nvPr/>
        </p:nvSpPr>
        <p:spPr>
          <a:xfrm>
            <a:off x="0" y="1997839"/>
            <a:ext cx="124110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Төньяк-Көнбатыш федераль</a:t>
            </a: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төбәкләре</a:t>
            </a:r>
            <a:endParaRPr lang="ru-RU" sz="6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5AFBA1E-FFE3-425A-AD4B-BDA6530EC248}"/>
              </a:ext>
            </a:extLst>
          </p:cNvPr>
          <p:cNvSpPr/>
          <p:nvPr/>
        </p:nvSpPr>
        <p:spPr>
          <a:xfrm>
            <a:off x="3157537" y="55442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Зәйдуллин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Баязит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Ркаил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улы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8 (965) 591-54-70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4412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FB08A01-DD67-433D-9F72-16BDBFB2F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09843"/>
              </p:ext>
            </p:extLst>
          </p:nvPr>
        </p:nvGraphicFramePr>
        <p:xfrm>
          <a:off x="0" y="0"/>
          <a:ext cx="12191998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4011866538"/>
                    </a:ext>
                  </a:extLst>
                </a:gridCol>
                <a:gridCol w="770792">
                  <a:extLst>
                    <a:ext uri="{9D8B030D-6E8A-4147-A177-3AD203B41FA5}">
                      <a16:colId xmlns:a16="http://schemas.microsoft.com/office/drawing/2014/main" val="1771332672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46792035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15292968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5156861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89919878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698579445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72967733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25544155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62911301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02111856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93152297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039311183"/>
                    </a:ext>
                  </a:extLst>
                </a:gridCol>
              </a:tblGrid>
              <a:tr h="7267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r>
                        <a:rPr lang="tt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 саны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иҗтимагый оешмалары, мәдәният үзәкләре саны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яшьләре иҗтимагый оешмалары саны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хатын-кызлары иҗтимагый оешмалары саны  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иҗат коллективлары саны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Төбәкара, төбәк (өлкә, край, республика) күләмендә үткәрелгән зур чаралар саны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үткәрелгән Сабантуйлар саны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этномәдәни компонентлы мәктәпләр, якшәмбе мәктәпләре, курслар саны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БТК чараларында катнашу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грантларда катнашу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Массакүләм мәгълүмат чаралары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(журнал, газета, сайт, ТВ</a:t>
                      </a: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тапшырулары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исеме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сылтама,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тираж</a:t>
                      </a: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extLst>
                  <a:ext uri="{0D108BD9-81ED-4DB2-BD59-A6C34878D82A}">
                    <a16:rowId xmlns:a16="http://schemas.microsoft.com/office/drawing/2014/main" val="883166623"/>
                  </a:ext>
                </a:extLst>
              </a:tr>
              <a:tr h="1968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Гомуми саны 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Конгресс составында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225294"/>
                  </a:ext>
                </a:extLst>
              </a:tr>
              <a:tr h="517672">
                <a:tc>
                  <a:txBody>
                    <a:bodyPr/>
                    <a:lstStyle/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Карелия</a:t>
                      </a:r>
                      <a:endParaRPr lang="tt-RU" sz="13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Республикасы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extLst>
                  <a:ext uri="{0D108BD9-81ED-4DB2-BD59-A6C34878D82A}">
                    <a16:rowId xmlns:a16="http://schemas.microsoft.com/office/drawing/2014/main" val="2833761570"/>
                  </a:ext>
                </a:extLst>
              </a:tr>
              <a:tr h="517672">
                <a:tc>
                  <a:txBody>
                    <a:bodyPr/>
                    <a:lstStyle/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Республика Коми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Коми</a:t>
                      </a:r>
                      <a:endParaRPr lang="tt-RU" sz="13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Республикасы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10779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extLst>
                  <a:ext uri="{0D108BD9-81ED-4DB2-BD59-A6C34878D82A}">
                    <a16:rowId xmlns:a16="http://schemas.microsoft.com/office/drawing/2014/main" val="1150569211"/>
                  </a:ext>
                </a:extLst>
              </a:tr>
              <a:tr h="517672">
                <a:tc>
                  <a:txBody>
                    <a:bodyPr/>
                    <a:lstStyle/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Архангель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Архангельск</a:t>
                      </a:r>
                      <a:endParaRPr lang="tt-RU" sz="13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extLst>
                  <a:ext uri="{0D108BD9-81ED-4DB2-BD59-A6C34878D82A}">
                    <a16:rowId xmlns:a16="http://schemas.microsoft.com/office/drawing/2014/main" val="2845523382"/>
                  </a:ext>
                </a:extLst>
              </a:tr>
              <a:tr h="517672">
                <a:tc>
                  <a:txBody>
                    <a:bodyPr/>
                    <a:lstStyle/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Калининград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Калининград</a:t>
                      </a:r>
                      <a:endParaRPr lang="tt-RU" sz="13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extLst>
                  <a:ext uri="{0D108BD9-81ED-4DB2-BD59-A6C34878D82A}">
                    <a16:rowId xmlns:a16="http://schemas.microsoft.com/office/drawing/2014/main" val="3701373844"/>
                  </a:ext>
                </a:extLst>
              </a:tr>
              <a:tr h="517672">
                <a:tc>
                  <a:txBody>
                    <a:bodyPr/>
                    <a:lstStyle/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Ленинград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Ленинград</a:t>
                      </a:r>
                      <a:endParaRPr lang="tt-RU" sz="13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extLst>
                  <a:ext uri="{0D108BD9-81ED-4DB2-BD59-A6C34878D82A}">
                    <a16:rowId xmlns:a16="http://schemas.microsoft.com/office/drawing/2014/main" val="2415233390"/>
                  </a:ext>
                </a:extLst>
              </a:tr>
              <a:tr h="787331">
                <a:tc>
                  <a:txBody>
                    <a:bodyPr/>
                    <a:lstStyle/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Санкт-Петербург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Санкт-</a:t>
                      </a:r>
                    </a:p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Санкт-Петербург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Петербург</a:t>
                      </a:r>
                      <a:endParaRPr lang="tt-RU" sz="13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шәһәре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30857</a:t>
                      </a:r>
                      <a:b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extLst>
                  <a:ext uri="{0D108BD9-81ED-4DB2-BD59-A6C34878D82A}">
                    <a16:rowId xmlns:a16="http://schemas.microsoft.com/office/drawing/2014/main" val="664062866"/>
                  </a:ext>
                </a:extLst>
              </a:tr>
              <a:tr h="787331">
                <a:tc>
                  <a:txBody>
                    <a:bodyPr/>
                    <a:lstStyle/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Ненецкий автономный округ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Ненец</a:t>
                      </a:r>
                    </a:p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Ненецкий автономный округ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автоном</a:t>
                      </a:r>
                      <a:endParaRPr lang="ru-RU" sz="13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hlinkClick r:id="rId8" tooltip="Ненецкий автономный округ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24384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Ненецкий автономный округ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округ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122" marR="10122" marT="0" marB="0"/>
                </a:tc>
                <a:extLst>
                  <a:ext uri="{0D108BD9-81ED-4DB2-BD59-A6C34878D82A}">
                    <a16:rowId xmlns:a16="http://schemas.microsoft.com/office/drawing/2014/main" val="3778165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581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A3288C-28D5-449B-AD5E-B03002610B29}"/>
              </a:ext>
            </a:extLst>
          </p:cNvPr>
          <p:cNvSpPr/>
          <p:nvPr/>
        </p:nvSpPr>
        <p:spPr>
          <a:xfrm>
            <a:off x="0" y="1997839"/>
            <a:ext cx="124110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Көньяк федераль</a:t>
            </a: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төбәкләре</a:t>
            </a:r>
            <a:endParaRPr lang="ru-RU" sz="6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DF1D0B2-6FA5-446F-B042-C72C79BC5EA2}"/>
              </a:ext>
            </a:extLst>
          </p:cNvPr>
          <p:cNvSpPr/>
          <p:nvPr/>
        </p:nvSpPr>
        <p:spPr>
          <a:xfrm>
            <a:off x="3157537" y="55442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Хафизов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Рамил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Рәшит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улы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8 (960) 031-73-12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2086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889409F-1406-4796-9832-85298E971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879324"/>
              </p:ext>
            </p:extLst>
          </p:nvPr>
        </p:nvGraphicFramePr>
        <p:xfrm>
          <a:off x="0" y="0"/>
          <a:ext cx="12191998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846">
                  <a:extLst>
                    <a:ext uri="{9D8B030D-6E8A-4147-A177-3AD203B41FA5}">
                      <a16:colId xmlns:a16="http://schemas.microsoft.com/office/drawing/2014/main" val="2489794119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935959828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82777199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45574033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33090962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105412562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51105987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84305238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41662806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57892215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17476742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25259624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800449340"/>
                    </a:ext>
                  </a:extLst>
                </a:gridCol>
              </a:tblGrid>
              <a:tr h="7563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 саны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иҗтимагый оешмалары, мәдәният үзәкләре саны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яшьләре иҗтимагый оешмалары саны</a:t>
                      </a:r>
                      <a:endParaRPr lang="ru-RU" sz="13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хатын-кызлары иҗтимагый оешмалары саны  </a:t>
                      </a:r>
                      <a:endParaRPr lang="ru-RU" sz="13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иҗат коллективлары саны</a:t>
                      </a:r>
                      <a:endParaRPr lang="ru-RU" sz="13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endParaRPr lang="ru-RU" sz="13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Төбәкара, төбәк (өлкә, край, республика) күләмендә үткәрелгән зур чаралар саны </a:t>
                      </a:r>
                      <a:endParaRPr lang="ru-RU" sz="13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үткәрелгән Сабантуйлар саны</a:t>
                      </a:r>
                      <a:endParaRPr lang="ru-RU" sz="13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этномәдәни компонентлы мәктәпләр, якшәмбе мәктәпләре, курслар саны </a:t>
                      </a:r>
                      <a:endParaRPr lang="ru-RU" sz="13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БТК чараларында катнашу</a:t>
                      </a:r>
                      <a:endParaRPr lang="ru-RU" sz="13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грантларда катнашу </a:t>
                      </a:r>
                      <a:endParaRPr lang="ru-RU" sz="13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Массакүләм</a:t>
                      </a: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мәгълүмат чаралары </a:t>
                      </a: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(журнал, газета, сайт, ТВ</a:t>
                      </a: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тапшырулары</a:t>
                      </a: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исеме</a:t>
                      </a: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сылтама,</a:t>
                      </a: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тираж</a:t>
                      </a: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1868190689"/>
                  </a:ext>
                </a:extLst>
              </a:tr>
              <a:tr h="2027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Гомуми саны 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Конгресс составында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0179"/>
                  </a:ext>
                </a:extLst>
              </a:tr>
              <a:tr h="8193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Адыге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Адыгея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Республикасы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tt-RU" sz="1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Дуслык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tt-RU" sz="13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газетасы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4046742887"/>
                  </a:ext>
                </a:extLst>
              </a:tr>
              <a:tr h="8193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Кырым </a:t>
                      </a: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Республика Крым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Республика</a:t>
                      </a:r>
                      <a:r>
                        <a:rPr lang="tt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Республика Крым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сы</a:t>
                      </a:r>
                      <a:r>
                        <a:rPr lang="tt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Республика Крым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42254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tatar-crimea.ru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717639644"/>
                  </a:ext>
                </a:extLst>
              </a:tr>
              <a:tr h="5387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Краснодар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24840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4189478218"/>
                  </a:ext>
                </a:extLst>
              </a:tr>
              <a:tr h="8193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tt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Астраха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Әстерхан 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60523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«Идел»</a:t>
                      </a: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газетасы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 экз.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195912564"/>
                  </a:ext>
                </a:extLst>
              </a:tr>
              <a:tr h="5387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Волгоград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Волгоград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24557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2000027143"/>
                  </a:ext>
                </a:extLst>
              </a:tr>
              <a:tr h="5387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Росто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Ростов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13948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3721366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152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A3288C-28D5-449B-AD5E-B03002610B29}"/>
              </a:ext>
            </a:extLst>
          </p:cNvPr>
          <p:cNvSpPr/>
          <p:nvPr/>
        </p:nvSpPr>
        <p:spPr>
          <a:xfrm>
            <a:off x="0" y="1997839"/>
            <a:ext cx="124110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Төньяк Кавказ федераль</a:t>
            </a: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төбәкләре</a:t>
            </a:r>
            <a:endParaRPr lang="ru-RU" sz="6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15452A1-6422-4C20-8FDF-9ABCE8C17A40}"/>
              </a:ext>
            </a:extLst>
          </p:cNvPr>
          <p:cNvSpPr/>
          <p:nvPr/>
        </p:nvSpPr>
        <p:spPr>
          <a:xfrm>
            <a:off x="3157537" y="554423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Хафизов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Рамил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Рәшит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улы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8 (960) 031-73-12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1437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E2E9428-9185-4BC0-9447-E38C064A4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54002"/>
              </p:ext>
            </p:extLst>
          </p:nvPr>
        </p:nvGraphicFramePr>
        <p:xfrm>
          <a:off x="0" y="0"/>
          <a:ext cx="12191998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489794119"/>
                    </a:ext>
                  </a:extLst>
                </a:gridCol>
                <a:gridCol w="751742">
                  <a:extLst>
                    <a:ext uri="{9D8B030D-6E8A-4147-A177-3AD203B41FA5}">
                      <a16:colId xmlns:a16="http://schemas.microsoft.com/office/drawing/2014/main" val="2935959828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82777199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45574033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33090962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105412562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51105987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84305238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41662806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578922153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17476742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25259624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800449340"/>
                    </a:ext>
                  </a:extLst>
                </a:gridCol>
              </a:tblGrid>
              <a:tr h="8451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 саны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иҗтимагый оешмалары, мәдәният үзәкләре саны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яшьләре иҗтимагый оешмалары саны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хатын-кызлары иҗтимагый оешмалары саны 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иҗат коллективлары саны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Төбәкара, төбәк (өлкә, край, республика) күләмендә үткәрелгән зур чаралар саны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үткәрелгән Сабантуйлар саны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этномәдәни компонентлы мәктәпләр, якшәмбе мәктәпләре, курслар саны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БТК чараларында катнашу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грантларда катнашу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Массакүләм мәгълүмат чаралары 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(журнал, газета, сайт, ТВ</a:t>
                      </a: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тапшырулары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исеме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сылтама,</a:t>
                      </a: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тираж</a:t>
                      </a: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1868190689"/>
                  </a:ext>
                </a:extLst>
              </a:tr>
              <a:tr h="1820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Гомуми саны 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Конгресс составында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30179"/>
                  </a:ext>
                </a:extLst>
              </a:tr>
              <a:tr h="5159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Дагыстан</a:t>
                      </a:r>
                      <a:endParaRPr lang="ru-RU" sz="13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Республикасы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marL="19050" algn="ctr">
                        <a:spcAft>
                          <a:spcPts val="0"/>
                        </a:spcAft>
                        <a:tabLst>
                          <a:tab pos="144145" algn="l"/>
                        </a:tabLs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631038497"/>
                  </a:ext>
                </a:extLst>
              </a:tr>
              <a:tr h="10534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Кабардино-Балкар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Кабард</a:t>
                      </a:r>
                      <a:r>
                        <a:rPr lang="tt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Кабардино-Балкар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а</a:t>
                      </a: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Кабардино-Балкар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-Балкар Республика</a:t>
                      </a:r>
                      <a:r>
                        <a:rPr lang="tt-RU" sz="13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2894872044"/>
                  </a:ext>
                </a:extLst>
              </a:tr>
              <a:tr h="10534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Карачаево-Черкес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Карача</a:t>
                      </a:r>
                      <a:r>
                        <a:rPr lang="tt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Карачаево-Черкес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й</a:t>
                      </a: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Карачаево-Черкес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-Ч</a:t>
                      </a:r>
                      <a:r>
                        <a:rPr lang="tt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Карачаево-Черкес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иркәс</a:t>
                      </a: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Карачаево-Черкес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Республика</a:t>
                      </a:r>
                      <a:r>
                        <a:rPr lang="tt-RU" sz="13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2589428199"/>
                  </a:ext>
                </a:extLst>
              </a:tr>
              <a:tr h="10534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tt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Северная Осет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Төньяк</a:t>
                      </a: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Северная Осет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Осетия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Республикасы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1493276206"/>
                  </a:ext>
                </a:extLst>
              </a:tr>
              <a:tr h="51592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Ставрополь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Ставрополь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11795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54" marR="5854" marT="0" marB="0"/>
                </a:tc>
                <a:extLst>
                  <a:ext uri="{0D108BD9-81ED-4DB2-BD59-A6C34878D82A}">
                    <a16:rowId xmlns:a16="http://schemas.microsoft.com/office/drawing/2014/main" val="3327034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32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02250-31F5-44DB-B3EA-3375CD94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031" y="1862874"/>
            <a:ext cx="10295487" cy="4640802"/>
          </a:xfrm>
        </p:spPr>
        <p:txBody>
          <a:bodyPr>
            <a:noAutofit/>
          </a:bodyPr>
          <a:lstStyle/>
          <a:p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Ерак Көнчыгыш федераль</a:t>
            </a: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 төбәкләре</a:t>
            </a:r>
            <a:b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Садриев</a:t>
            </a:r>
            <a:r>
              <a:rPr lang="ru-RU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Азат </a:t>
            </a:r>
            <a:r>
              <a:rPr lang="ru-RU" sz="3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Алмас</a:t>
            </a:r>
            <a:r>
              <a:rPr lang="ru-RU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улы</a:t>
            </a:r>
            <a:br>
              <a:rPr lang="ru-RU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тел.: 8(917) 390-81-10</a:t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2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7560E93-FB1D-4867-B69A-A4E377FAF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456550"/>
              </p:ext>
            </p:extLst>
          </p:nvPr>
        </p:nvGraphicFramePr>
        <p:xfrm>
          <a:off x="0" y="0"/>
          <a:ext cx="12191998" cy="6858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8725">
                  <a:extLst>
                    <a:ext uri="{9D8B030D-6E8A-4147-A177-3AD203B41FA5}">
                      <a16:colId xmlns:a16="http://schemas.microsoft.com/office/drawing/2014/main" val="3059534507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3278285402"/>
                    </a:ext>
                  </a:extLst>
                </a:gridCol>
                <a:gridCol w="727563">
                  <a:extLst>
                    <a:ext uri="{9D8B030D-6E8A-4147-A177-3AD203B41FA5}">
                      <a16:colId xmlns:a16="http://schemas.microsoft.com/office/drawing/2014/main" val="4031259713"/>
                    </a:ext>
                  </a:extLst>
                </a:gridCol>
                <a:gridCol w="1034562">
                  <a:extLst>
                    <a:ext uri="{9D8B030D-6E8A-4147-A177-3AD203B41FA5}">
                      <a16:colId xmlns:a16="http://schemas.microsoft.com/office/drawing/2014/main" val="2552915995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1476002087"/>
                    </a:ext>
                  </a:extLst>
                </a:gridCol>
                <a:gridCol w="816951">
                  <a:extLst>
                    <a:ext uri="{9D8B030D-6E8A-4147-A177-3AD203B41FA5}">
                      <a16:colId xmlns:a16="http://schemas.microsoft.com/office/drawing/2014/main" val="302666237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75390234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32696767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70720062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10609625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018837368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84967378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56625668"/>
                    </a:ext>
                  </a:extLst>
                </a:gridCol>
              </a:tblGrid>
              <a:tr h="6543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 саны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25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иҗтимагый оешмалары, мәдәният үзәкләре саны</a:t>
                      </a:r>
                      <a:endParaRPr lang="ru-RU" sz="125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яшьләре иҗтимагый оешмалары саны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хатын-кызлары иҗтимагый оешмалары саны  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иҗат коллективлары саны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Төбәкара</a:t>
                      </a: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төбәк (өлкә, край, республика) күләмендә үткәрелгән зур чаралар саны 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үткәрелгән Сабантуйлар саны</a:t>
                      </a:r>
                      <a:endParaRPr lang="ru-RU" sz="1300" b="1" u="none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</a:t>
                      </a:r>
                      <a:r>
                        <a:rPr lang="tt-RU" sz="1300" b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этномәдәни</a:t>
                      </a: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компонентлы мәктәпләр, якшәмбе мәктәпләре, курслар саны 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БТК чараларында катнашу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r>
                        <a:rPr lang="tt-RU" sz="1300" b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грантларда</a:t>
                      </a: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катнашу 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Массакүләм</a:t>
                      </a: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мәгълүмат чаралары </a:t>
                      </a:r>
                      <a:r>
                        <a:rPr lang="ru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(журнал, газета, сайт, ТВ</a:t>
                      </a: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тапшырулары</a:t>
                      </a:r>
                      <a:r>
                        <a:rPr lang="ru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исеме</a:t>
                      </a:r>
                      <a:r>
                        <a:rPr lang="ru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сылтама,</a:t>
                      </a:r>
                      <a:r>
                        <a:rPr lang="ru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тираж</a:t>
                      </a:r>
                      <a:r>
                        <a:rPr lang="tt-RU" sz="13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300" b="1" u="non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21983"/>
                  </a:ext>
                </a:extLst>
              </a:tr>
              <a:tr h="2356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Гомуми саны </a:t>
                      </a:r>
                      <a:endParaRPr lang="ru-RU" sz="1300" b="1" u="non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Конгресс составында</a:t>
                      </a:r>
                      <a:endParaRPr lang="ru-RU" sz="1300" b="1" u="non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707357"/>
                  </a:ext>
                </a:extLst>
              </a:tr>
              <a:tr h="4474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Якут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Саха (Якутия)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Республикасы 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8122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extLst>
                  <a:ext uri="{0D108BD9-81ED-4DB2-BD59-A6C34878D82A}">
                    <a16:rowId xmlns:a16="http://schemas.microsoft.com/office/drawing/2014/main" val="2903884405"/>
                  </a:ext>
                </a:extLst>
              </a:tr>
              <a:tr h="4474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Камчат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Камчатка </a:t>
                      </a: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Камчат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кра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2374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extLst>
                  <a:ext uri="{0D108BD9-81ED-4DB2-BD59-A6C34878D82A}">
                    <a16:rowId xmlns:a16="http://schemas.microsoft.com/office/drawing/2014/main" val="1917043836"/>
                  </a:ext>
                </a:extLst>
              </a:tr>
              <a:tr h="4474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Примор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Примор</a:t>
                      </a:r>
                      <a:r>
                        <a:rPr lang="tt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Примор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ье</a:t>
                      </a: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Примор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Примор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кра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10640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extLst>
                  <a:ext uri="{0D108BD9-81ED-4DB2-BD59-A6C34878D82A}">
                    <a16:rowId xmlns:a16="http://schemas.microsoft.com/office/drawing/2014/main" val="3360391747"/>
                  </a:ext>
                </a:extLst>
              </a:tr>
              <a:tr h="4474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Хабаров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Хабаровск </a:t>
                      </a:r>
                      <a:r>
                        <a:rPr lang="ru-RU" sz="13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Хабаров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кра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7336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extLst>
                  <a:ext uri="{0D108BD9-81ED-4DB2-BD59-A6C34878D82A}">
                    <a16:rowId xmlns:a16="http://schemas.microsoft.com/office/drawing/2014/main" val="895926440"/>
                  </a:ext>
                </a:extLst>
              </a:tr>
              <a:tr h="4474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Магада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Магадан 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1415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extLst>
                  <a:ext uri="{0D108BD9-81ED-4DB2-BD59-A6C34878D82A}">
                    <a16:rowId xmlns:a16="http://schemas.microsoft.com/office/drawing/2014/main" val="2154781045"/>
                  </a:ext>
                </a:extLst>
              </a:tr>
              <a:tr h="6804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Сахали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Сахалин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4880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sakhtatary.ru 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tatary65.ru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extLst>
                  <a:ext uri="{0D108BD9-81ED-4DB2-BD59-A6C34878D82A}">
                    <a16:rowId xmlns:a16="http://schemas.microsoft.com/office/drawing/2014/main" val="1701255694"/>
                  </a:ext>
                </a:extLst>
              </a:tr>
              <a:tr h="4474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Бурят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Бурятия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Республикасы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6813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tat-baikal.ru</a:t>
                      </a:r>
                      <a:endParaRPr lang="ru-RU" sz="13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extLst>
                  <a:ext uri="{0D108BD9-81ED-4DB2-BD59-A6C34878D82A}">
                    <a16:rowId xmlns:a16="http://schemas.microsoft.com/office/drawing/2014/main" val="1371481290"/>
                  </a:ext>
                </a:extLst>
              </a:tr>
              <a:tr h="4819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Забайкаль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Забайкаль</a:t>
                      </a:r>
                      <a:r>
                        <a:rPr lang="tt-RU" sz="14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Забайкаль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е</a:t>
                      </a:r>
                      <a:r>
                        <a:rPr lang="ru-RU" sz="14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Забайкаль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ru-RU" sz="14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Забайкаль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кра</a:t>
                      </a:r>
                      <a:r>
                        <a:rPr lang="tt-RU" sz="14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4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5857</a:t>
                      </a:r>
                      <a:endParaRPr lang="ru-RU" sz="14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u="non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/>
                </a:tc>
                <a:extLst>
                  <a:ext uri="{0D108BD9-81ED-4DB2-BD59-A6C34878D82A}">
                    <a16:rowId xmlns:a16="http://schemas.microsoft.com/office/drawing/2014/main" val="995461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39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A3288C-28D5-449B-AD5E-B03002610B29}"/>
              </a:ext>
            </a:extLst>
          </p:cNvPr>
          <p:cNvSpPr/>
          <p:nvPr/>
        </p:nvSpPr>
        <p:spPr>
          <a:xfrm>
            <a:off x="-109538" y="868286"/>
            <a:ext cx="124110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Себер федераль</a:t>
            </a: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 төбәкләре</a:t>
            </a:r>
            <a:endParaRPr lang="ru-RU" sz="6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F419CC7-9ABB-4F0C-8B03-CD61F205ACE5}"/>
              </a:ext>
            </a:extLst>
          </p:cNvPr>
          <p:cNvSpPr/>
          <p:nvPr/>
        </p:nvSpPr>
        <p:spPr>
          <a:xfrm>
            <a:off x="2250141" y="4360893"/>
            <a:ext cx="81040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Садриев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Азат </a:t>
            </a:r>
            <a:r>
              <a:rPr lang="ru-RU" sz="2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Алмас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улы</a:t>
            </a:r>
            <a:b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тел.: 8 (917) 390-81-10</a:t>
            </a:r>
          </a:p>
          <a:p>
            <a:pPr algn="ctr"/>
            <a:endParaRPr lang="ru-RU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игъмәтҗанова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Гөлназ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Илдар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кызы</a:t>
            </a:r>
            <a:endParaRPr lang="ru-RU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8 (904) 761-91-47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663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AAEFEAE-92DE-4833-8DEE-3657D10F6D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396038"/>
              </p:ext>
            </p:extLst>
          </p:nvPr>
        </p:nvGraphicFramePr>
        <p:xfrm>
          <a:off x="0" y="8965"/>
          <a:ext cx="12191998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846">
                  <a:extLst>
                    <a:ext uri="{9D8B030D-6E8A-4147-A177-3AD203B41FA5}">
                      <a16:colId xmlns:a16="http://schemas.microsoft.com/office/drawing/2014/main" val="368387793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14306839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18309368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41723098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15535563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315245128"/>
                    </a:ext>
                  </a:extLst>
                </a:gridCol>
                <a:gridCol w="964224">
                  <a:extLst>
                    <a:ext uri="{9D8B030D-6E8A-4147-A177-3AD203B41FA5}">
                      <a16:colId xmlns:a16="http://schemas.microsoft.com/office/drawing/2014/main" val="4035451276"/>
                    </a:ext>
                  </a:extLst>
                </a:gridCol>
                <a:gridCol w="911468">
                  <a:extLst>
                    <a:ext uri="{9D8B030D-6E8A-4147-A177-3AD203B41FA5}">
                      <a16:colId xmlns:a16="http://schemas.microsoft.com/office/drawing/2014/main" val="35651675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90502093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88590157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687469465"/>
                    </a:ext>
                  </a:extLst>
                </a:gridCol>
                <a:gridCol w="675544">
                  <a:extLst>
                    <a:ext uri="{9D8B030D-6E8A-4147-A177-3AD203B41FA5}">
                      <a16:colId xmlns:a16="http://schemas.microsoft.com/office/drawing/2014/main" val="3835348630"/>
                    </a:ext>
                  </a:extLst>
                </a:gridCol>
                <a:gridCol w="1200148">
                  <a:extLst>
                    <a:ext uri="{9D8B030D-6E8A-4147-A177-3AD203B41FA5}">
                      <a16:colId xmlns:a16="http://schemas.microsoft.com/office/drawing/2014/main" val="995223725"/>
                    </a:ext>
                  </a:extLst>
                </a:gridCol>
              </a:tblGrid>
              <a:tr h="5676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 саны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иҗтимагый оешмалары, мәдәният үзәкләре саны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яшьләре иҗтимагый оешмалары саны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хатын-кызлары иҗтимагый оешмалары саны 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иҗат коллективлары саны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Төбәкара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төбәк (өлкә, край, республика) күләмендә үткәрелгән зур чаралар саны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үткәрелгән Сабантуйлар саны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</a:t>
                      </a:r>
                      <a:r>
                        <a:rPr lang="tt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этномәдәни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компонентлы мәктәпләр, якшәмбе мәктәпләре, курслар саны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БТК чараларында катнашу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r>
                        <a:rPr lang="tt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грантларда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катнашу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Массакүләм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мәгълүмат чаралары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(журнал, газета, сайт, ТВ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тапшырулары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исеме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сылтама,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тираж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extLst>
                  <a:ext uri="{0D108BD9-81ED-4DB2-BD59-A6C34878D82A}">
                    <a16:rowId xmlns:a16="http://schemas.microsoft.com/office/drawing/2014/main" val="1233724885"/>
                  </a:ext>
                </a:extLst>
              </a:tr>
              <a:tr h="1166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Гомуми саны </a:t>
                      </a:r>
                      <a:endParaRPr lang="ru-RU" sz="11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Конгресс составында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459860"/>
                  </a:ext>
                </a:extLst>
              </a:tr>
              <a:tr h="3732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Алтай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Алтай </a:t>
                      </a:r>
                      <a:r>
                        <a:rPr lang="ru-RU" sz="11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Алтай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кра</a:t>
                      </a: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extLst>
                  <a:ext uri="{0D108BD9-81ED-4DB2-BD59-A6C34878D82A}">
                    <a16:rowId xmlns:a16="http://schemas.microsoft.com/office/drawing/2014/main" val="1166930033"/>
                  </a:ext>
                </a:extLst>
              </a:tr>
              <a:tr h="5676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Тува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Тыва</a:t>
                      </a: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Республикасы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extLst>
                  <a:ext uri="{0D108BD9-81ED-4DB2-BD59-A6C34878D82A}">
                    <a16:rowId xmlns:a16="http://schemas.microsoft.com/office/drawing/2014/main" val="3378951438"/>
                  </a:ext>
                </a:extLst>
              </a:tr>
              <a:tr h="3732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Краснояр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Красноярск </a:t>
                      </a:r>
                      <a:r>
                        <a:rPr lang="ru-RU" sz="11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Краснояр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кра</a:t>
                      </a: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34828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ЯР24 сайты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extLst>
                  <a:ext uri="{0D108BD9-81ED-4DB2-BD59-A6C34878D82A}">
                    <a16:rowId xmlns:a16="http://schemas.microsoft.com/office/drawing/2014/main" val="2820139510"/>
                  </a:ext>
                </a:extLst>
              </a:tr>
              <a:tr h="3732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Иркут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Иркутск</a:t>
                      </a: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22882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extLst>
                  <a:ext uri="{0D108BD9-81ED-4DB2-BD59-A6C34878D82A}">
                    <a16:rowId xmlns:a16="http://schemas.microsoft.com/office/drawing/2014/main" val="2509083353"/>
                  </a:ext>
                </a:extLst>
              </a:tr>
              <a:tr h="5676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Кемеро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Кемеров</a:t>
                      </a: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40229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extLst>
                  <a:ext uri="{0D108BD9-81ED-4DB2-BD59-A6C34878D82A}">
                    <a16:rowId xmlns:a16="http://schemas.microsoft.com/office/drawing/2014/main" val="1409435170"/>
                  </a:ext>
                </a:extLst>
              </a:tr>
              <a:tr h="3732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Новосибир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Новосибирск</a:t>
                      </a:r>
                      <a:r>
                        <a:rPr lang="tt-RU" sz="11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1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24158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extLst>
                  <a:ext uri="{0D108BD9-81ED-4DB2-BD59-A6C34878D82A}">
                    <a16:rowId xmlns:a16="http://schemas.microsoft.com/office/drawing/2014/main" val="362623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 tooltip="Ом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Омск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41870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«Татар 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дөньясы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газетасы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(2500 экз. 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айга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тапкыр)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extLst>
                  <a:ext uri="{0D108BD9-81ED-4DB2-BD59-A6C34878D82A}">
                    <a16:rowId xmlns:a16="http://schemas.microsoft.com/office/drawing/2014/main" val="1641531336"/>
                  </a:ext>
                </a:extLst>
              </a:tr>
              <a:tr h="17339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Том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Томск</a:t>
                      </a:r>
                      <a:r>
                        <a:rPr lang="tt-RU" sz="13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3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17029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«Здравствуйте, соседи» 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радиотапшыруы,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«Томские татары»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газетасы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данә,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tatar-tomsk.ru </a:t>
                      </a:r>
                      <a:r>
                        <a:rPr lang="tt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1" marR="23361" marT="0" marB="0"/>
                </a:tc>
                <a:extLst>
                  <a:ext uri="{0D108BD9-81ED-4DB2-BD59-A6C34878D82A}">
                    <a16:rowId xmlns:a16="http://schemas.microsoft.com/office/drawing/2014/main" val="3075625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95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A3288C-28D5-449B-AD5E-B03002610B29}"/>
              </a:ext>
            </a:extLst>
          </p:cNvPr>
          <p:cNvSpPr/>
          <p:nvPr/>
        </p:nvSpPr>
        <p:spPr>
          <a:xfrm>
            <a:off x="0" y="1997839"/>
            <a:ext cx="124110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Урал федераль</a:t>
            </a: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 төбәкләре</a:t>
            </a:r>
            <a:endParaRPr lang="ru-RU" sz="6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2B99AC-9E72-49DC-9467-0C89B3A82CFF}"/>
              </a:ext>
            </a:extLst>
          </p:cNvPr>
          <p:cNvSpPr/>
          <p:nvPr/>
        </p:nvSpPr>
        <p:spPr>
          <a:xfrm>
            <a:off x="3157537" y="566974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t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игъмәтҗанова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Гөлназ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Илдар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кызы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8 (904) 761-91-47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559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C05D624-E943-421B-99A2-EE98687F4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97483"/>
              </p:ext>
            </p:extLst>
          </p:nvPr>
        </p:nvGraphicFramePr>
        <p:xfrm>
          <a:off x="0" y="0"/>
          <a:ext cx="12191998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846">
                  <a:extLst>
                    <a:ext uri="{9D8B030D-6E8A-4147-A177-3AD203B41FA5}">
                      <a16:colId xmlns:a16="http://schemas.microsoft.com/office/drawing/2014/main" val="236189881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25078765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57507385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63472323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29974172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541175491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734194832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881172195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49625353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342266800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979679012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45349689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266807748"/>
                    </a:ext>
                  </a:extLst>
                </a:gridCol>
              </a:tblGrid>
              <a:tr h="53588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иҗтимагый оешмалары, мәдәният үзәкләре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яшьләре иҗтимагый оешмалары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хатын-кызлары иҗтимагый оешмалары саны 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иҗат коллективлары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Төбәкара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төбәк (өлкә, край, республика) күләмендә үткәрелгән зур чаралар саны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үткәрелгән Сабантуйлар саны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</a:t>
                      </a:r>
                      <a:r>
                        <a:rPr lang="tt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этномәдәни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компонентлы мәктәпләр, якшәмбе мәктәпләре, курслар саны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БТК чараларында катнашу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r>
                        <a:rPr lang="tt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грантларда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катнашу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Массакүләм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мәгълүмат чаралары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(журнал, газета, сайт, ТВ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тапшырулары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исеме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сылтама,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тираж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extLst>
                  <a:ext uri="{0D108BD9-81ED-4DB2-BD59-A6C34878D82A}">
                    <a16:rowId xmlns:a16="http://schemas.microsoft.com/office/drawing/2014/main" val="1576023090"/>
                  </a:ext>
                </a:extLst>
              </a:tr>
              <a:tr h="1129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Гомуми саны </a:t>
                      </a:r>
                      <a:endParaRPr lang="ru-RU" sz="105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Конгресс составында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09715"/>
                  </a:ext>
                </a:extLst>
              </a:tr>
              <a:tr h="6661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Курга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Курган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17017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 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Бөтенроссия </a:t>
                      </a:r>
                      <a:r>
                        <a:rPr lang="ru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авыллар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Сабантуе + </a:t>
                      </a:r>
                      <a:r>
                        <a:rPr lang="tt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Замандаш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газетасы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extLst>
                  <a:ext uri="{0D108BD9-81ED-4DB2-BD59-A6C34878D82A}">
                    <a16:rowId xmlns:a16="http://schemas.microsoft.com/office/drawing/2014/main" val="2610659054"/>
                  </a:ext>
                </a:extLst>
              </a:tr>
              <a:tr h="3746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Свердлов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Свердловск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143803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extLst>
                  <a:ext uri="{0D108BD9-81ED-4DB2-BD59-A6C34878D82A}">
                    <a16:rowId xmlns:a16="http://schemas.microsoft.com/office/drawing/2014/main" val="3041823718"/>
                  </a:ext>
                </a:extLst>
              </a:tr>
              <a:tr h="20912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Тюме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Т</a:t>
                      </a:r>
                      <a:r>
                        <a:rPr lang="tt-RU" sz="105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өмән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239995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газета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тапшыру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ТНВ корпункты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Татар радиосы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татар радио</a:t>
                      </a: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тапшыруы</a:t>
                      </a: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Регион Тюмень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сайт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extLst>
                  <a:ext uri="{0D108BD9-81ED-4DB2-BD59-A6C34878D82A}">
                    <a16:rowId xmlns:a16="http://schemas.microsoft.com/office/drawing/2014/main" val="237768853"/>
                  </a:ext>
                </a:extLst>
              </a:tr>
              <a:tr h="7507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Челябинская область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Ч</a:t>
                      </a:r>
                      <a:r>
                        <a:rPr lang="tt-RU" sz="105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иләбе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өлкәсе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180913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газета «Х</a:t>
                      </a:r>
                      <a:r>
                        <a:rPr lang="tt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әзинә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«Татар </a:t>
                      </a:r>
                      <a:r>
                        <a:rPr lang="ru-RU" sz="105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рухы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сайт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extLst>
                  <a:ext uri="{0D108BD9-81ED-4DB2-BD59-A6C34878D82A}">
                    <a16:rowId xmlns:a16="http://schemas.microsoft.com/office/drawing/2014/main" val="2801592250"/>
                  </a:ext>
                </a:extLst>
              </a:tr>
              <a:tr h="7507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Ханты-Мансийский автономный округ — Югра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Ханты-Манси</a:t>
                      </a:r>
                      <a:r>
                        <a:rPr lang="tt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Ханты-Мансийский автономный округ — Югра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автоном</a:t>
                      </a: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Ханты-Мансийский автономный округ — Югра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округ</a:t>
                      </a:r>
                      <a:r>
                        <a:rPr lang="tt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Ханты-Мансийский автономный округ — Югра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ы</a:t>
                      </a: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Ханты-Мансийский автономный округ — Югра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— Югра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108899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extLst>
                  <a:ext uri="{0D108BD9-81ED-4DB2-BD59-A6C34878D82A}">
                    <a16:rowId xmlns:a16="http://schemas.microsoft.com/office/drawing/2014/main" val="2362872185"/>
                  </a:ext>
                </a:extLst>
              </a:tr>
              <a:tr h="5592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Ямало-Ненецкий автономный округ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Ямал-Ненец </a:t>
                      </a:r>
                      <a:r>
                        <a:rPr lang="ru-RU" sz="105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Ямало-Ненецкий автономный округ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автоном</a:t>
                      </a:r>
                      <a:r>
                        <a:rPr lang="ru-RU" sz="105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Ямало-Ненецкий автономный округ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округ</a:t>
                      </a:r>
                      <a:r>
                        <a:rPr lang="tt-RU" sz="105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05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85" marR="15785" marT="0" marB="0"/>
                </a:tc>
                <a:extLst>
                  <a:ext uri="{0D108BD9-81ED-4DB2-BD59-A6C34878D82A}">
                    <a16:rowId xmlns:a16="http://schemas.microsoft.com/office/drawing/2014/main" val="790381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72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A3288C-28D5-449B-AD5E-B03002610B29}"/>
              </a:ext>
            </a:extLst>
          </p:cNvPr>
          <p:cNvSpPr/>
          <p:nvPr/>
        </p:nvSpPr>
        <p:spPr>
          <a:xfrm>
            <a:off x="0" y="1997839"/>
            <a:ext cx="124110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Идел буе федераль</a:t>
            </a: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</a:t>
            </a:r>
            <a:r>
              <a:rPr lang="tt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 төбәкләре</a:t>
            </a:r>
            <a:endParaRPr lang="ru-RU" sz="6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FA5413-164D-4D08-BFBB-2811A3778D76}"/>
              </a:ext>
            </a:extLst>
          </p:cNvPr>
          <p:cNvSpPr/>
          <p:nvPr/>
        </p:nvSpPr>
        <p:spPr>
          <a:xfrm>
            <a:off x="3157537" y="566974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Тукаев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Марс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Рифкать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улы</a:t>
            </a:r>
            <a:endParaRPr lang="ru-RU" sz="24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en-US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8 (987) 297-42-29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850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786D1D7-8865-44EF-8462-29DADEBC9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46424"/>
              </p:ext>
            </p:extLst>
          </p:nvPr>
        </p:nvGraphicFramePr>
        <p:xfrm>
          <a:off x="0" y="6"/>
          <a:ext cx="12191998" cy="6857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846">
                  <a:extLst>
                    <a:ext uri="{9D8B030D-6E8A-4147-A177-3AD203B41FA5}">
                      <a16:colId xmlns:a16="http://schemas.microsoft.com/office/drawing/2014/main" val="335367569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850177927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1448762952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4056635194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284846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2451999185"/>
                    </a:ext>
                  </a:extLst>
                </a:gridCol>
                <a:gridCol w="937846">
                  <a:extLst>
                    <a:ext uri="{9D8B030D-6E8A-4147-A177-3AD203B41FA5}">
                      <a16:colId xmlns:a16="http://schemas.microsoft.com/office/drawing/2014/main" val="3284634382"/>
                    </a:ext>
                  </a:extLst>
                </a:gridCol>
                <a:gridCol w="883628">
                  <a:extLst>
                    <a:ext uri="{9D8B030D-6E8A-4147-A177-3AD203B41FA5}">
                      <a16:colId xmlns:a16="http://schemas.microsoft.com/office/drawing/2014/main" val="356106759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1668770478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92097561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3129067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232524898"/>
                    </a:ext>
                  </a:extLst>
                </a:gridCol>
                <a:gridCol w="1885948">
                  <a:extLst>
                    <a:ext uri="{9D8B030D-6E8A-4147-A177-3AD203B41FA5}">
                      <a16:colId xmlns:a16="http://schemas.microsoft.com/office/drawing/2014/main" val="3579184182"/>
                    </a:ext>
                  </a:extLst>
                </a:gridCol>
              </a:tblGrid>
              <a:tr h="37526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лар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Татарлар саны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иҗтимагый оешмалары, мәдәният үзәкләре саны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яшьләре иҗтимагый оешмалары саны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хатын-кызлары иҗтимагый оешмалары саны  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иҗат коллективлары саны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Төбәкара, төбәк (өлкә, край, республика) күләмендә үткәрелгән зур чаралар саны 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үткәрелгән Сабантуйлар саны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Татар этномәдәни компонентлы мәктәпләр, якшәмбе мәктәпләре, курслар саны 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БТК чараларында катнашу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2018нче елда грантларда катнашу 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Массакүләм</a:t>
                      </a: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мәгълүмат чаралары </a:t>
                      </a: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(журнал, газета, сайт, ТВ</a:t>
                      </a: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тапшырулары</a:t>
                      </a: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исеме</a:t>
                      </a: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сылтама,</a:t>
                      </a: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тираж</a:t>
                      </a: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1391110651"/>
                  </a:ext>
                </a:extLst>
              </a:tr>
              <a:tr h="895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Гомуми саны </a:t>
                      </a:r>
                      <a:endParaRPr lang="ru-RU" sz="10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Конгресс составында</a:t>
                      </a:r>
                      <a:endParaRPr lang="ru-RU" sz="1000" b="1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69717"/>
                  </a:ext>
                </a:extLst>
              </a:tr>
              <a:tr h="375268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000" b="1" u="sng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Башкортостан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Башкортостан</a:t>
                      </a:r>
                      <a:endParaRPr lang="tt-RU" sz="1000" b="1" u="sng" strike="noStrike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000" b="1" u="sng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Республикасы</a:t>
                      </a:r>
                      <a:endParaRPr lang="ru-RU" sz="1000" b="1" u="sng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1009295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t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1393817511"/>
                  </a:ext>
                </a:extLst>
              </a:tr>
              <a:tr h="337625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000" b="1" u="sng" strike="noStrike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Марий Эл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Марий Эл</a:t>
                      </a:r>
                      <a:endParaRPr lang="tt-RU" sz="1000" b="1" u="sng" strike="noStrike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000" b="1" u="sng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Республикасы</a:t>
                      </a:r>
                      <a:endParaRPr lang="ru-RU" sz="1000" b="1" u="sng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38357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baseline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4026601241"/>
                  </a:ext>
                </a:extLst>
              </a:tr>
              <a:tr h="898836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0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tooltip="Мордов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Мордовия</a:t>
                      </a:r>
                      <a:endParaRPr lang="tt-RU" sz="10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0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Республикасы</a:t>
                      </a:r>
                      <a:endParaRPr lang="ru-RU" sz="10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43392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Юлдаш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газетасы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тираж 900 экз.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«Туган тел»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радиотапшыруы  һәм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«Туган як» 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тапшыруы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«Мордовия» ДТРК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сында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3895290721"/>
                  </a:ext>
                </a:extLst>
              </a:tr>
              <a:tr h="2543072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0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Удмурт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Удмурт</a:t>
                      </a:r>
                      <a:r>
                        <a:rPr lang="tt-RU" sz="10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ия</a:t>
                      </a: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t-RU" sz="10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Республикасы</a:t>
                      </a:r>
                      <a:endParaRPr lang="ru-RU" sz="10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98831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мәктәп,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мәктәптә факультатив,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балалар бакчасы,  15 якшәмбе мәктәбе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«Я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ң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арыш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газетасы,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тираж 4000 экз., 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атнага 1 тапкыр,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«Хәерле иртә» тапшыруы (10 минут  5 тапкыр атнага), «</a:t>
                      </a:r>
                      <a:r>
                        <a:rPr lang="tt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Кунелле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t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кынгырау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 минут 4 тапкыр атнага),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«Безнең вакыт» (10 минут атнага 1 тапкыр, «Хәерле кич» (20 минут  атнага 1 тапкыр),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Можга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ТВ «Заман» </a:t>
                      </a:r>
                      <a:r>
                        <a:rPr lang="tt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телетапшыруы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 минут айга 2 тапкыр), «Болгар» радиосында </a:t>
                      </a:r>
                      <a:r>
                        <a:rPr lang="tt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Можга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кушымтасы (тәүлек буе).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Янарыш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сайты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2324112263"/>
                  </a:ext>
                </a:extLst>
              </a:tr>
              <a:tr h="533450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0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Чуваш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Чуваш</a:t>
                      </a:r>
                      <a:r>
                        <a:rPr lang="tt-RU" sz="10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Чуваш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ия</a:t>
                      </a:r>
                      <a:endParaRPr lang="ru-RU" sz="1000" b="1" u="sng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hlinkClick r:id="rId6" tooltip="Чувашия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0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tooltip="Чувашия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Республика</a:t>
                      </a:r>
                      <a:r>
                        <a:rPr lang="tt-RU" sz="1000" b="1" u="sng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</a:t>
                      </a:r>
                      <a:endParaRPr lang="ru-RU" sz="10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34214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XVIII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 Сабантуй </a:t>
                      </a:r>
                      <a:r>
                        <a:rPr lang="tt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+ 10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газета тираж 700 экз.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175841006"/>
                  </a:ext>
                </a:extLst>
              </a:tr>
              <a:tr h="898836">
                <a:tc>
                  <a:txBody>
                    <a:bodyPr/>
                    <a:lstStyle/>
                    <a:p>
                      <a:pPr marL="24384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000" b="1" u="sng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Перм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Пермь </a:t>
                      </a:r>
                      <a:r>
                        <a:rPr lang="ru-RU" sz="1000" b="1" u="sng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Пермский край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кра</a:t>
                      </a:r>
                      <a:r>
                        <a:rPr lang="tt-RU" sz="1000" b="1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1000" b="1" u="sng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115544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39/2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3 грантах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газета, 2 сайт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МТРВ «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Притулвье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-7 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тапкыр атнага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 радио</a:t>
                      </a:r>
                      <a:r>
                        <a:rPr lang="tt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«Кард</a:t>
                      </a:r>
                      <a:r>
                        <a:rPr lang="tt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әшләр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</a:t>
                      </a:r>
                      <a:r>
                        <a:rPr lang="tt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тапшыру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7" marR="6747" marT="0" marB="0"/>
                </a:tc>
                <a:extLst>
                  <a:ext uri="{0D108BD9-81ED-4DB2-BD59-A6C34878D82A}">
                    <a16:rowId xmlns:a16="http://schemas.microsoft.com/office/drawing/2014/main" val="2431495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35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0</TotalTime>
  <Words>2038</Words>
  <Application>Microsoft Office PowerPoint</Application>
  <PresentationFormat>Широкоэкранный</PresentationFormat>
  <Paragraphs>1052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Symbol</vt:lpstr>
      <vt:lpstr>Times New Roman</vt:lpstr>
      <vt:lpstr>Параллакс</vt:lpstr>
      <vt:lpstr>    Россия Федерациясе төбәкләрендәге татар милли  тормышына күзәтү   2018 ел </vt:lpstr>
      <vt:lpstr>Ерак Көнчыгыш федераль   округы төбәкләре  Садриев Азат Алмас улы тел.: 8(917) 390-81-10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Россия Федерациясе төбәкләрендәге татар иҗтимагый оешмаларының 2018нче елда  эшчәнлеген бәяләү </dc:title>
  <dc:creator>Ramil Hafiz</dc:creator>
  <cp:lastModifiedBy>Ramil Hafiz</cp:lastModifiedBy>
  <cp:revision>33</cp:revision>
  <cp:lastPrinted>2018-11-29T09:26:49Z</cp:lastPrinted>
  <dcterms:created xsi:type="dcterms:W3CDTF">2018-11-28T13:25:17Z</dcterms:created>
  <dcterms:modified xsi:type="dcterms:W3CDTF">2018-11-29T09:27:00Z</dcterms:modified>
</cp:coreProperties>
</file>